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86" r:id="rId3"/>
    <p:sldId id="287" r:id="rId4"/>
    <p:sldId id="256" r:id="rId5"/>
    <p:sldId id="288" r:id="rId6"/>
    <p:sldId id="289" r:id="rId7"/>
    <p:sldId id="292" r:id="rId8"/>
    <p:sldId id="293" r:id="rId9"/>
    <p:sldId id="294" r:id="rId10"/>
    <p:sldId id="297" r:id="rId11"/>
    <p:sldId id="298" r:id="rId12"/>
    <p:sldId id="299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3828"/>
    <a:srgbClr val="65380B"/>
    <a:srgbClr val="850D16"/>
    <a:srgbClr val="B3111D"/>
    <a:srgbClr val="4F2270"/>
    <a:srgbClr val="F4E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05" autoAdjust="0"/>
  </p:normalViewPr>
  <p:slideViewPr>
    <p:cSldViewPr>
      <p:cViewPr>
        <p:scale>
          <a:sx n="65" d="100"/>
          <a:sy n="65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91945-9A7D-4A6E-8A30-A44EFE93E07D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E1DC0-005C-4B20-9286-B14DEB9F6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 the topic by double-clicking on </a:t>
            </a:r>
            <a:r>
              <a:rPr lang="en-US" b="1" dirty="0" smtClean="0"/>
              <a:t>Type</a:t>
            </a:r>
            <a:r>
              <a:rPr lang="en-US" b="1" baseline="0" dirty="0" smtClean="0"/>
              <a:t> the topic here</a:t>
            </a:r>
            <a:r>
              <a:rPr lang="en-US" b="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Double-click</a:t>
            </a:r>
            <a:r>
              <a:rPr lang="en-US" baseline="0" dirty="0" smtClean="0"/>
              <a:t> on each topic at the top to edit it.</a:t>
            </a:r>
            <a:endParaRPr lang="en-US" dirty="0" smtClean="0"/>
          </a:p>
          <a:p>
            <a:r>
              <a:rPr lang="en-US" dirty="0" smtClean="0"/>
              <a:t>The numbers are all hyperlinked to the questions.  The hyperlinks only</a:t>
            </a:r>
            <a:r>
              <a:rPr lang="en-US" baseline="0" dirty="0" smtClean="0"/>
              <a:t> work in the Slide Show view.  Type Shift and F5 simultaneously to test your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32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12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FB8D-18B7-46BA-B582-EF44C41ADDCF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5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0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0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3448051"/>
          </a:xfrm>
        </p:spPr>
        <p:txBody>
          <a:bodyPr>
            <a:noAutofit/>
          </a:bodyPr>
          <a:lstStyle/>
          <a:p>
            <a:r>
              <a:rPr lang="en-US" sz="8000" b="1" spc="100" dirty="0" smtClean="0">
                <a:ln w="18000">
                  <a:solidFill>
                    <a:schemeClr val="bg1"/>
                  </a:solidFill>
                  <a:prstDash val="solid"/>
                </a:ln>
                <a:solidFill>
                  <a:srgbClr val="B3111D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 Narrow" pitchFamily="34" charset="0"/>
              </a:rPr>
              <a:t>“Digital Jeopardy”</a:t>
            </a:r>
            <a:endParaRPr lang="en-US" sz="8000" b="1" spc="100" dirty="0">
              <a:ln w="18000">
                <a:solidFill>
                  <a:schemeClr val="bg1"/>
                </a:solidFill>
                <a:prstDash val="solid"/>
              </a:ln>
              <a:solidFill>
                <a:srgbClr val="B3111D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5257800" cy="2590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Digital Technology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&amp;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Teen Relationships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</p:txBody>
      </p:sp>
      <p:pic>
        <p:nvPicPr>
          <p:cNvPr id="5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304800" y="5859326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1fa62d2-366d-4f53-a77e-3b587c231b27" descr="DD0DA496-4C36-42EF-8CB0-A005932FF2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4607">
            <a:off x="6054021" y="3412717"/>
            <a:ext cx="2688597" cy="2529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>
                <a:ln w="50800"/>
                <a:solidFill>
                  <a:srgbClr val="0070C0"/>
                </a:solidFill>
              </a:rPr>
              <a:t>Digital Dating Abuse</a:t>
            </a:r>
            <a:br>
              <a:rPr lang="en-US" b="1" dirty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200 </a:t>
            </a:r>
            <a:r>
              <a:rPr lang="en-US" b="1" dirty="0">
                <a:ln w="50800"/>
                <a:solidFill>
                  <a:srgbClr val="0070C0"/>
                </a:solidFill>
              </a:rPr>
              <a:t>points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58267E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What is the term that refers to when a friend or dating partner constantly texts or messages you “where u at?” “who u with?” what r u doing?” 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58267E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</a:t>
            </a:r>
          </a:p>
          <a:p>
            <a:pPr algn="ctr">
              <a:buNone/>
            </a:pP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8267E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8267E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8267E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58267E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58267E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“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58267E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Textual Harassment”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>
                <a:ln w="50800"/>
                <a:solidFill>
                  <a:srgbClr val="0070C0"/>
                </a:solidFill>
              </a:rPr>
              <a:t>Digital Dating Abuse</a:t>
            </a:r>
            <a:br>
              <a:rPr lang="en-US" b="1" dirty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300 </a:t>
            </a:r>
            <a:r>
              <a:rPr lang="en-US" b="1" dirty="0">
                <a:ln w="50800"/>
                <a:solidFill>
                  <a:srgbClr val="0070C0"/>
                </a:solidFill>
              </a:rPr>
              <a:t>points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sz="2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9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Name the term that describes situations in which abusive individuals constantly use technology like Facebook or Foursquare to follow or harass an individual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95800"/>
            <a:ext cx="4038600" cy="1630363"/>
          </a:xfrm>
        </p:spPr>
        <p:txBody>
          <a:bodyPr/>
          <a:lstStyle/>
          <a:p>
            <a:pPr algn="ctr">
              <a:buNone/>
            </a:pP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99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9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         “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9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Cyberstalking”</a:t>
            </a:r>
            <a:endParaRPr lang="en-US" dirty="0">
              <a:solidFill>
                <a:srgbClr val="990000"/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 smtClean="0">
                <a:ln w="50800"/>
                <a:solidFill>
                  <a:srgbClr val="0070C0"/>
                </a:solidFill>
              </a:rPr>
              <a:t>Wild Card</a:t>
            </a:r>
            <a:br>
              <a:rPr lang="en-US" b="1" dirty="0" smtClean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100 points</a:t>
            </a:r>
            <a:endParaRPr lang="en-US" b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Telling a friend or dating partner that they are stupid or ugly is what form of abuse?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4038600" cy="3078163"/>
          </a:xfrm>
        </p:spPr>
        <p:txBody>
          <a:bodyPr/>
          <a:lstStyle/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Verbal,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emotional, or psychological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abuse”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>
                <a:ln w="50800"/>
                <a:solidFill>
                  <a:srgbClr val="0070C0"/>
                </a:solidFill>
              </a:rPr>
              <a:t>Wild Card</a:t>
            </a:r>
            <a:br>
              <a:rPr lang="en-US" b="1" dirty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200 </a:t>
            </a:r>
            <a:r>
              <a:rPr lang="en-US" b="1" dirty="0">
                <a:ln w="50800"/>
                <a:solidFill>
                  <a:srgbClr val="0070C0"/>
                </a:solidFill>
              </a:rPr>
              <a:t>points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8267E"/>
                </a:solidFill>
              </a:rPr>
              <a:t>What is the term for sending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8267E"/>
                </a:solidFill>
              </a:rPr>
              <a:t>nude or semi-nude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8267E"/>
                </a:solidFill>
              </a:rPr>
              <a:t>pictures or videos of yourself to others via cell phone?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95800"/>
            <a:ext cx="4038600" cy="1630363"/>
          </a:xfrm>
        </p:spPr>
        <p:txBody>
          <a:bodyPr/>
          <a:lstStyle/>
          <a:p>
            <a:pPr algn="ctr">
              <a:buNone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8267E"/>
                </a:solidFill>
              </a:rPr>
              <a:t>“Sexting”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>
                <a:ln w="50800"/>
                <a:solidFill>
                  <a:srgbClr val="0070C0"/>
                </a:solidFill>
              </a:rPr>
              <a:t>Wild Card</a:t>
            </a:r>
            <a:br>
              <a:rPr lang="en-US" b="1" dirty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300 </a:t>
            </a:r>
            <a:r>
              <a:rPr lang="en-US" b="1" dirty="0">
                <a:ln w="50800"/>
                <a:solidFill>
                  <a:srgbClr val="0070C0"/>
                </a:solidFill>
              </a:rPr>
              <a:t>points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</a:rPr>
              <a:t>When it comes to teen dating abuse, who are teens the least likely to report the abuse to?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95800"/>
            <a:ext cx="4038600" cy="1630363"/>
          </a:xfrm>
        </p:spPr>
        <p:txBody>
          <a:bodyPr/>
          <a:lstStyle/>
          <a:p>
            <a:pPr algn="ctr">
              <a:buNone/>
            </a:pP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9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“The Police”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232504"/>
              </p:ext>
            </p:extLst>
          </p:nvPr>
        </p:nvGraphicFramePr>
        <p:xfrm>
          <a:off x="228600" y="228602"/>
          <a:ext cx="8763000" cy="6400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Healthy &amp;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Unhealthy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Relationships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Teen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Dating Abuse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Digital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Dating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Abuse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Wild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Card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rgbClr val="0070C0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solidFill>
                            <a:srgbClr val="850D1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4" action="ppaction://hlinksldjump"/>
                        </a:rPr>
                        <a:t>100</a:t>
                      </a:r>
                      <a:endParaRPr lang="en-US" sz="8000" b="1" cap="none" spc="0" dirty="0">
                        <a:ln w="1905"/>
                        <a:solidFill>
                          <a:srgbClr val="850D1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solidFill>
                            <a:srgbClr val="850D1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5" action="ppaction://hlinksldjump"/>
                        </a:rPr>
                        <a:t>100</a:t>
                      </a:r>
                      <a:endParaRPr lang="en-US" sz="8000" b="1" cap="none" spc="0" dirty="0">
                        <a:ln w="1905"/>
                        <a:solidFill>
                          <a:srgbClr val="850D1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4838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solidFill>
                            <a:srgbClr val="850D1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6" action="ppaction://hlinksldjump"/>
                        </a:rPr>
                        <a:t>100</a:t>
                      </a:r>
                      <a:endParaRPr lang="en-US" sz="8000" b="1" cap="none" spc="0" dirty="0">
                        <a:ln w="1905">
                          <a:solidFill>
                            <a:schemeClr val="bg1"/>
                          </a:solidFill>
                        </a:ln>
                        <a:solidFill>
                          <a:srgbClr val="850D1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solidFill>
                            <a:srgbClr val="850D1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" action="ppaction://noaction"/>
                        </a:rPr>
                        <a:t>100</a:t>
                      </a:r>
                      <a:endParaRPr lang="en-US" sz="8000" b="1" cap="none" spc="0" dirty="0">
                        <a:ln w="1905"/>
                        <a:solidFill>
                          <a:srgbClr val="850D1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7" action="ppaction://hlinksldjump"/>
                        </a:rPr>
                        <a:t>200</a:t>
                      </a:r>
                      <a:endParaRPr lang="en-US" sz="8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4F22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8" action="ppaction://hlinksldjump"/>
                        </a:rPr>
                        <a:t>200</a:t>
                      </a:r>
                      <a:endParaRPr lang="en-US" sz="8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4F22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9" action="ppaction://hlinksldjump"/>
                        </a:rPr>
                        <a:t>200</a:t>
                      </a:r>
                      <a:endParaRPr lang="en-US" sz="8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4F22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10" action="ppaction://hlinksldjump"/>
                        </a:rPr>
                        <a:t>200</a:t>
                      </a:r>
                      <a:endParaRPr lang="en-US" sz="8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4F2270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11" action="ppaction://hlinksldjump"/>
                        </a:rPr>
                        <a:t>300</a:t>
                      </a:r>
                      <a:endParaRPr lang="en-US" sz="8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850D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noFill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12" action="ppaction://hlinksldjump"/>
                        </a:rPr>
                        <a:t>300</a:t>
                      </a:r>
                      <a:endParaRPr lang="en-US" sz="8000" b="1" cap="none" spc="0" dirty="0">
                        <a:ln w="1905"/>
                        <a:noFill/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850D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13" action="ppaction://hlinksldjump"/>
                        </a:rPr>
                        <a:t>300</a:t>
                      </a:r>
                      <a:endParaRPr lang="en-US" sz="8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850D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 Narrow" pitchFamily="34" charset="0"/>
                          <a:hlinkClick r:id="rId14" action="ppaction://hlinksldjump"/>
                        </a:rPr>
                        <a:t>300</a:t>
                      </a:r>
                      <a:endParaRPr lang="en-US" sz="8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850D1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 smtClean="0">
                <a:ln w="50800"/>
                <a:solidFill>
                  <a:srgbClr val="0070C0"/>
                </a:solidFill>
              </a:rPr>
              <a:t>Healthy/Unhealthy Relationships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100 points</a:t>
            </a:r>
            <a:endParaRPr lang="en-US" b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65532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Name one characteristic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of a healthy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                  </a:t>
            </a:r>
            <a:r>
              <a:rPr lang="en-US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relationship</a:t>
            </a:r>
            <a:endParaRPr lang="en-US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057400" y="3733800"/>
            <a:ext cx="6629400" cy="2392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“respect, safety, equality, support, individuality, fairness, acceptance, honesty, trust &amp; communication”</a:t>
            </a:r>
            <a:endParaRPr lang="en-US" dirty="0"/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>
                <a:ln w="50800"/>
                <a:solidFill>
                  <a:srgbClr val="0070C0"/>
                </a:solidFill>
              </a:rPr>
              <a:t>Healthy/Unhealthy Relationships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200 </a:t>
            </a:r>
            <a:r>
              <a:rPr lang="en-US" b="1" dirty="0">
                <a:ln w="50800"/>
                <a:solidFill>
                  <a:srgbClr val="0070C0"/>
                </a:solidFill>
              </a:rPr>
              <a:t>points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 w="1905"/>
                <a:solidFill>
                  <a:srgbClr val="58267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Always doing what </a:t>
            </a:r>
            <a:r>
              <a:rPr lang="en-US" b="1" dirty="0" smtClean="0">
                <a:ln w="1905"/>
                <a:solidFill>
                  <a:srgbClr val="58267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</a:t>
            </a:r>
            <a:r>
              <a:rPr lang="en-US" b="1" dirty="0">
                <a:ln w="1905"/>
                <a:solidFill>
                  <a:srgbClr val="58267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friends/BF/GF wants to do is considered what type of </a:t>
            </a:r>
            <a:r>
              <a:rPr lang="en-US" b="1" dirty="0" smtClean="0">
                <a:ln w="1905"/>
                <a:solidFill>
                  <a:srgbClr val="58267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relationship? </a:t>
            </a:r>
            <a:r>
              <a:rPr lang="en-US" b="1" dirty="0">
                <a:ln w="1905"/>
                <a:solidFill>
                  <a:srgbClr val="58267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Healthy or Unhealthy?</a:t>
            </a:r>
            <a:endParaRPr lang="en-US" b="1" dirty="0">
              <a:solidFill>
                <a:srgbClr val="58267E"/>
              </a:solidFill>
            </a:endParaRP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95800"/>
            <a:ext cx="4038600" cy="1630363"/>
          </a:xfrm>
        </p:spPr>
        <p:txBody>
          <a:bodyPr/>
          <a:lstStyle/>
          <a:p>
            <a:pPr algn="ctr">
              <a:buNone/>
            </a:pPr>
            <a:r>
              <a:rPr lang="en-US" b="1" dirty="0">
                <a:ln w="1905"/>
                <a:solidFill>
                  <a:srgbClr val="58267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“Unhealthy”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>
                <a:ln w="50800"/>
                <a:solidFill>
                  <a:srgbClr val="0070C0"/>
                </a:solidFill>
              </a:rPr>
              <a:t>Healthy/Unhealthy Relationships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300 </a:t>
            </a:r>
            <a:r>
              <a:rPr lang="en-US" b="1" dirty="0">
                <a:ln w="50800"/>
                <a:solidFill>
                  <a:srgbClr val="0070C0"/>
                </a:solidFill>
              </a:rPr>
              <a:t>points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2009, which famous musician was arrested for physically abusing his pop-star girlfriend?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038600"/>
            <a:ext cx="4038600" cy="2087563"/>
          </a:xfrm>
        </p:spPr>
        <p:txBody>
          <a:bodyPr/>
          <a:lstStyle/>
          <a:p>
            <a:pPr algn="ctr">
              <a:buNone/>
            </a:pPr>
            <a:r>
              <a:rPr lang="en-US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“Chris Brown”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 smtClean="0">
                <a:ln w="50800"/>
                <a:solidFill>
                  <a:srgbClr val="0070C0"/>
                </a:solidFill>
              </a:rPr>
              <a:t>Teen Dating Abuse</a:t>
            </a:r>
            <a:br>
              <a:rPr lang="en-US" b="1" dirty="0" smtClean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100 points</a:t>
            </a:r>
            <a:endParaRPr lang="en-US" b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True or False? Dating abuse only occurs when a person hits, grabs, kicks, pushes, or slaps their partner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038600"/>
            <a:ext cx="4038600" cy="2087563"/>
          </a:xfrm>
        </p:spPr>
        <p:txBody>
          <a:bodyPr/>
          <a:lstStyle/>
          <a:p>
            <a:pPr algn="ctr">
              <a:buNone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“False”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>
                <a:ln w="50800"/>
                <a:solidFill>
                  <a:srgbClr val="0070C0"/>
                </a:solidFill>
              </a:rPr>
              <a:t>Teen Dating Abuse</a:t>
            </a:r>
            <a:br>
              <a:rPr lang="en-US" b="1" dirty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200 </a:t>
            </a:r>
            <a:r>
              <a:rPr lang="en-US" b="1" dirty="0">
                <a:ln w="50800"/>
                <a:solidFill>
                  <a:srgbClr val="0070C0"/>
                </a:solidFill>
              </a:rPr>
              <a:t>points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8267E"/>
                </a:solidFill>
              </a:rPr>
              <a:t>Nearly 1 in </a:t>
            </a:r>
            <a:r>
              <a:rPr lang="en-US" sz="2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</a:rPr>
              <a:t>(BLANK)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8267E"/>
                </a:solidFill>
              </a:rPr>
              <a:t>teens that have been in a relationship have experienced the most serious forms of dating abuse including sexual abuse, physical abuse, or threats of physical harm to a partner or self</a:t>
            </a:r>
            <a:endParaRPr lang="en-US" sz="2400" b="1" dirty="0">
              <a:solidFill>
                <a:srgbClr val="58267E"/>
              </a:solidFill>
            </a:endParaRP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4038600" cy="2239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8267E"/>
                </a:solidFill>
              </a:rPr>
              <a:t>                             “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8267E"/>
                </a:solidFill>
              </a:rPr>
              <a:t>1 in 3”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>
                <a:ln w="50800"/>
                <a:solidFill>
                  <a:srgbClr val="0070C0"/>
                </a:solidFill>
              </a:rPr>
              <a:t>Teen Dating Abuse</a:t>
            </a:r>
            <a:br>
              <a:rPr lang="en-US" b="1" dirty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300 </a:t>
            </a:r>
            <a:r>
              <a:rPr lang="en-US" b="1" dirty="0">
                <a:ln w="50800"/>
                <a:solidFill>
                  <a:srgbClr val="0070C0"/>
                </a:solidFill>
              </a:rPr>
              <a:t>points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</a:rPr>
              <a:t>True or False: Teen dating abuse only occurs between couples that are straight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95800"/>
            <a:ext cx="4038600" cy="1630363"/>
          </a:xfrm>
        </p:spPr>
        <p:txBody>
          <a:bodyPr/>
          <a:lstStyle/>
          <a:p>
            <a:pPr algn="ctr">
              <a:buNone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</a:rPr>
              <a:t>“False”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f78eb07-b6f4-4015-aba4-3e504048d56d" descr="5F08A2BE-6522-4EC5-ABB3-8E711A64E9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r="-6493"/>
          <a:stretch>
            <a:fillRect/>
          </a:stretch>
        </p:blipFill>
        <p:spPr bwMode="auto">
          <a:xfrm>
            <a:off x="20955" y="-53975"/>
            <a:ext cx="975201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b="1" dirty="0" smtClean="0">
                <a:ln w="50800"/>
                <a:solidFill>
                  <a:srgbClr val="0070C0"/>
                </a:solidFill>
              </a:rPr>
              <a:t>Digital Dating Abuse</a:t>
            </a:r>
            <a:br>
              <a:rPr lang="en-US" b="1" dirty="0" smtClean="0">
                <a:ln w="50800"/>
                <a:solidFill>
                  <a:srgbClr val="0070C0"/>
                </a:solidFill>
              </a:rPr>
            </a:br>
            <a:r>
              <a:rPr lang="en-US" b="1" dirty="0" smtClean="0">
                <a:ln w="50800"/>
                <a:solidFill>
                  <a:srgbClr val="0070C0"/>
                </a:solidFill>
              </a:rPr>
              <a:t>100 points</a:t>
            </a:r>
            <a:endParaRPr lang="en-US" b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Despite the love and trust between dating partners, name a form of security that should never be shared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95800"/>
            <a:ext cx="4038600" cy="1630363"/>
          </a:xfrm>
        </p:spPr>
        <p:txBody>
          <a:bodyPr/>
          <a:lstStyle/>
          <a:p>
            <a:pPr algn="ctr">
              <a:buNone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“Passwords”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57200" y="5943600"/>
            <a:ext cx="838200" cy="685800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42a5d6b8-0fcf-41e9-af7f-8dfaed584199" descr="9CDBC631-E60E-46A9-BEE6-FC67B339A8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0" b="41467"/>
          <a:stretch>
            <a:fillRect/>
          </a:stretch>
        </p:blipFill>
        <p:spPr bwMode="auto">
          <a:xfrm>
            <a:off x="2115879" y="5871368"/>
            <a:ext cx="4889500" cy="830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TP030006215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2D071A-4291-4200-8CF7-46C77399A1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TP030006215</Template>
  <TotalTime>205</TotalTime>
  <Words>441</Words>
  <Application>Microsoft Office PowerPoint</Application>
  <PresentationFormat>On-screen Show (4:3)</PresentationFormat>
  <Paragraphs>79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TP030006215</vt:lpstr>
      <vt:lpstr>“Digital Jeopardy”</vt:lpstr>
      <vt:lpstr>PowerPoint Presentation</vt:lpstr>
      <vt:lpstr>Healthy/Unhealthy Relationships  100 points</vt:lpstr>
      <vt:lpstr>Healthy/Unhealthy Relationships  200 points</vt:lpstr>
      <vt:lpstr>Healthy/Unhealthy Relationships  300 points</vt:lpstr>
      <vt:lpstr>Teen Dating Abuse 100 points</vt:lpstr>
      <vt:lpstr>Teen Dating Abuse 200 points</vt:lpstr>
      <vt:lpstr>Teen Dating Abuse 300 points</vt:lpstr>
      <vt:lpstr>Digital Dating Abuse 100 points</vt:lpstr>
      <vt:lpstr>Digital Dating Abuse 200 points</vt:lpstr>
      <vt:lpstr>Digital Dating Abuse 300 points</vt:lpstr>
      <vt:lpstr>Wild Card 100 points</vt:lpstr>
      <vt:lpstr>Wild Card 200 points</vt:lpstr>
      <vt:lpstr>Wild Card 300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“Digital Jeopardy”</dc:title>
  <dc:creator>Patrick</dc:creator>
  <cp:lastModifiedBy>Lacey Sinn</cp:lastModifiedBy>
  <cp:revision>10</cp:revision>
  <dcterms:created xsi:type="dcterms:W3CDTF">2012-03-01T17:36:16Z</dcterms:created>
  <dcterms:modified xsi:type="dcterms:W3CDTF">2014-08-07T14:37:06Z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TC300062159990</vt:lpwstr>
  </property>
</Properties>
</file>